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819" r:id="rId2"/>
  </p:sldMasterIdLst>
  <p:sldIdLst>
    <p:sldId id="256" r:id="rId3"/>
    <p:sldId id="258" r:id="rId4"/>
    <p:sldId id="261" r:id="rId5"/>
    <p:sldId id="259" r:id="rId6"/>
    <p:sldId id="264" r:id="rId7"/>
    <p:sldId id="267" r:id="rId8"/>
    <p:sldId id="266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1" dirty="0"/>
              <a:t>Comparazione algoritmi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Foglio2!$B$1</c:f>
              <c:strCache>
                <c:ptCount val="1"/>
                <c:pt idx="0">
                  <c:v>myDCT2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Foglio2!$A$2:$A$11</c:f>
              <c:numCache>
                <c:formatCode>General</c:formatCode>
                <c:ptCount val="10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300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  <c:pt idx="8">
                  <c:v>1500</c:v>
                </c:pt>
                <c:pt idx="9">
                  <c:v>2000</c:v>
                </c:pt>
              </c:numCache>
            </c:numRef>
          </c:cat>
          <c:val>
            <c:numRef>
              <c:f>Foglio2!$B$2:$B$11</c:f>
              <c:numCache>
                <c:formatCode>0.000</c:formatCode>
                <c:ptCount val="10"/>
                <c:pt idx="0">
                  <c:v>1E-3</c:v>
                </c:pt>
                <c:pt idx="1">
                  <c:v>1.4999999999999999E-2</c:v>
                </c:pt>
                <c:pt idx="2">
                  <c:v>0.11700000000000001</c:v>
                </c:pt>
                <c:pt idx="3">
                  <c:v>0.97299999999999998</c:v>
                </c:pt>
                <c:pt idx="4">
                  <c:v>3.2160000000000002</c:v>
                </c:pt>
                <c:pt idx="5">
                  <c:v>15.111000000000001</c:v>
                </c:pt>
                <c:pt idx="6">
                  <c:v>50.66</c:v>
                </c:pt>
                <c:pt idx="7">
                  <c:v>119.00700000000001</c:v>
                </c:pt>
                <c:pt idx="8">
                  <c:v>403.85599999999999</c:v>
                </c:pt>
                <c:pt idx="9">
                  <c:v>970.52599999999995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03-4ACA-84C9-E7B09B108136}"/>
            </c:ext>
          </c:extLst>
        </c:ser>
        <c:ser>
          <c:idx val="2"/>
          <c:order val="1"/>
          <c:tx>
            <c:strRef>
              <c:f>Foglio2!$C$1</c:f>
              <c:strCache>
                <c:ptCount val="1"/>
                <c:pt idx="0">
                  <c:v>jTransforms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Foglio2!$A$2:$A$11</c:f>
              <c:numCache>
                <c:formatCode>General</c:formatCode>
                <c:ptCount val="10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300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  <c:pt idx="8">
                  <c:v>1500</c:v>
                </c:pt>
                <c:pt idx="9">
                  <c:v>2000</c:v>
                </c:pt>
              </c:numCache>
            </c:numRef>
          </c:cat>
          <c:val>
            <c:numRef>
              <c:f>Foglio2!$C$2:$C$11</c:f>
              <c:numCache>
                <c:formatCode>0.000</c:formatCode>
                <c:ptCount val="10"/>
                <c:pt idx="0">
                  <c:v>1E-3</c:v>
                </c:pt>
                <c:pt idx="1">
                  <c:v>1E-3</c:v>
                </c:pt>
                <c:pt idx="2">
                  <c:v>2E-3</c:v>
                </c:pt>
                <c:pt idx="3">
                  <c:v>4.0000000000000001E-3</c:v>
                </c:pt>
                <c:pt idx="4">
                  <c:v>0.01</c:v>
                </c:pt>
                <c:pt idx="5">
                  <c:v>2.3E-2</c:v>
                </c:pt>
                <c:pt idx="6">
                  <c:v>3.2000000000000001E-2</c:v>
                </c:pt>
                <c:pt idx="7">
                  <c:v>4.2000000000000003E-2</c:v>
                </c:pt>
                <c:pt idx="8">
                  <c:v>8.4000000000000005E-2</c:v>
                </c:pt>
                <c:pt idx="9">
                  <c:v>0.16200000000000001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03-4ACA-84C9-E7B09B108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0339088"/>
        <c:axId val="930339416"/>
      </c:lineChart>
      <c:catAx>
        <c:axId val="930339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Numero</a:t>
                </a:r>
                <a:r>
                  <a:rPr lang="it-IT" baseline="0" dirty="0"/>
                  <a:t> di righe/colonne</a:t>
                </a:r>
                <a:endParaRPr lang="it-IT" dirty="0"/>
              </a:p>
            </c:rich>
          </c:tx>
          <c:layout>
            <c:manualLayout>
              <c:xMode val="edge"/>
              <c:yMode val="edge"/>
              <c:x val="0.43136076636638804"/>
              <c:y val="0.87816390471897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0339416"/>
        <c:crosses val="autoZero"/>
        <c:auto val="1"/>
        <c:lblAlgn val="ctr"/>
        <c:lblOffset val="100"/>
        <c:noMultiLvlLbl val="0"/>
      </c:catAx>
      <c:valAx>
        <c:axId val="9303394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Tempo in</a:t>
                </a:r>
                <a:r>
                  <a:rPr lang="it-IT" baseline="0" dirty="0"/>
                  <a:t> secondi (Scala logaritmica)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03390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6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4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6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52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86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57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34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83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54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6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35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17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86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0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1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0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3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9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2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4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2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wendykierp/JTransforms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731A9E-8B02-498D-881D-437081CEA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Compressione di immagini tramite la DCT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CA98EE-1EE6-4F89-AD77-963731A93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br>
              <a:rPr lang="it-IT" dirty="0"/>
            </a:br>
            <a:r>
              <a:rPr lang="it-IT" dirty="0"/>
              <a:t>Paolo Marconi 807172</a:t>
            </a:r>
          </a:p>
          <a:p>
            <a:r>
              <a:rPr lang="it-IT" dirty="0"/>
              <a:t>Simone Monti 807994</a:t>
            </a:r>
          </a:p>
          <a:p>
            <a:r>
              <a:rPr lang="it-IT" dirty="0"/>
              <a:t>Gianluca Puleri 807064</a:t>
            </a:r>
          </a:p>
        </p:txBody>
      </p:sp>
    </p:spTree>
    <p:extLst>
      <p:ext uri="{BB962C8B-B14F-4D97-AF65-F5344CB8AC3E}">
        <p14:creationId xmlns:p14="http://schemas.microsoft.com/office/powerpoint/2010/main" val="216899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44500-89A2-49F9-82BB-13E180AC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056"/>
            <a:ext cx="10058400" cy="1609344"/>
          </a:xfrm>
        </p:spPr>
        <p:txBody>
          <a:bodyPr/>
          <a:lstStyle/>
          <a:p>
            <a:r>
              <a:rPr lang="it-IT" dirty="0"/>
              <a:t>Ciclo effettuato per ogni blocco dell’immagine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268A454-619C-4FD9-A21F-278B7517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7013110" cy="48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2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FD36FE-8C2B-41C5-B8FD-AFF1B59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Ricomposizione dell’immagine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3988546-559E-4357-AD70-0601FCDE9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138" y="2512398"/>
            <a:ext cx="8420027" cy="27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85DF92-99B7-41E5-99E1-922F5AF3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di supporto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821B1F5-630A-4797-AD70-3CA82C919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374" y="1702020"/>
            <a:ext cx="8023738" cy="45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2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4BCF9-679B-4840-B7B9-33413252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492" y="4023639"/>
            <a:ext cx="8596668" cy="1826581"/>
          </a:xfrm>
        </p:spPr>
        <p:txBody>
          <a:bodyPr/>
          <a:lstStyle/>
          <a:p>
            <a:r>
              <a:rPr lang="it-IT" dirty="0"/>
              <a:t>Immagini a confronto</a:t>
            </a:r>
          </a:p>
        </p:txBody>
      </p:sp>
    </p:spTree>
    <p:extLst>
      <p:ext uri="{BB962C8B-B14F-4D97-AF65-F5344CB8AC3E}">
        <p14:creationId xmlns:p14="http://schemas.microsoft.com/office/powerpoint/2010/main" val="202150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0DE2C3F-8BA1-4CF0-8F3B-9DC72AAD583E}"/>
              </a:ext>
            </a:extLst>
          </p:cNvPr>
          <p:cNvSpPr/>
          <p:nvPr/>
        </p:nvSpPr>
        <p:spPr>
          <a:xfrm>
            <a:off x="1862970" y="491693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110, d = 20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D8084BD-D251-47A0-955B-7B93CA56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70" y="861025"/>
            <a:ext cx="2549232" cy="2554192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EEA0DEA7-B059-4827-BDCD-1B914CC97BB4}"/>
              </a:ext>
            </a:extLst>
          </p:cNvPr>
          <p:cNvSpPr/>
          <p:nvPr/>
        </p:nvSpPr>
        <p:spPr>
          <a:xfrm>
            <a:off x="1862969" y="3659572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220, d = 20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63FB2C1-C642-4AB7-AB6C-049D1C0B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69" y="4028904"/>
            <a:ext cx="2549232" cy="255419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BC5C5E8-2246-4632-BC17-C480F30C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02" y="861025"/>
            <a:ext cx="2554192" cy="25541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129A7-E1EB-488D-9D8F-E33CC47B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01" y="4028904"/>
            <a:ext cx="2549232" cy="25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9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B7BA7B5-7C87-47BE-86DA-CCC1288FF1C0}"/>
              </a:ext>
            </a:extLst>
          </p:cNvPr>
          <p:cNvSpPr/>
          <p:nvPr/>
        </p:nvSpPr>
        <p:spPr>
          <a:xfrm>
            <a:off x="1862970" y="491693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30, d = 6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8D8CB22-70AB-4B3B-8179-2B59482A8D63}"/>
              </a:ext>
            </a:extLst>
          </p:cNvPr>
          <p:cNvSpPr/>
          <p:nvPr/>
        </p:nvSpPr>
        <p:spPr>
          <a:xfrm>
            <a:off x="1862969" y="365957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100, d = 6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4F2A85-EEE6-481D-A633-E540F095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69" y="861025"/>
            <a:ext cx="2549232" cy="25303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25DEBDF-02D1-47EC-AD7F-D0157A65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69" y="4062677"/>
            <a:ext cx="2549232" cy="253039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DA1C964-C827-4F4E-AEEB-02CE0D89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02" y="827252"/>
            <a:ext cx="2549232" cy="256416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0101845-847E-4B75-8C60-E17586C1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02" y="4028904"/>
            <a:ext cx="2545174" cy="25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5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38EED52-B7A3-4D48-B642-E50FFAA5C3FE}"/>
              </a:ext>
            </a:extLst>
          </p:cNvPr>
          <p:cNvSpPr/>
          <p:nvPr/>
        </p:nvSpPr>
        <p:spPr>
          <a:xfrm>
            <a:off x="1862970" y="491693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500, d = 120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3D63C81-D0E3-4B01-A822-510C8190DC9B}"/>
              </a:ext>
            </a:extLst>
          </p:cNvPr>
          <p:cNvSpPr/>
          <p:nvPr/>
        </p:nvSpPr>
        <p:spPr>
          <a:xfrm>
            <a:off x="1862969" y="3659572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500, d = 40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8BACDDA-0E47-4900-B518-99F3F4DE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09" y="861025"/>
            <a:ext cx="2554192" cy="255419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D3764A3-046E-4ADD-8793-4D4CFCDB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09" y="4038881"/>
            <a:ext cx="2554192" cy="255419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83B067A-A1A2-4BD8-B38E-51ED1FCE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01" y="874809"/>
            <a:ext cx="2549232" cy="255419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87B6644-A0AC-481F-8D00-E46B94F56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901" y="4028905"/>
            <a:ext cx="2549232" cy="25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1B9B6AD-175E-4E70-A374-E82457631A75}"/>
              </a:ext>
            </a:extLst>
          </p:cNvPr>
          <p:cNvSpPr/>
          <p:nvPr/>
        </p:nvSpPr>
        <p:spPr>
          <a:xfrm>
            <a:off x="1862970" y="491693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100, d = 120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F61725A-94A5-4C45-A8D6-CB8612EC66B2}"/>
              </a:ext>
            </a:extLst>
          </p:cNvPr>
          <p:cNvSpPr/>
          <p:nvPr/>
        </p:nvSpPr>
        <p:spPr>
          <a:xfrm>
            <a:off x="1862969" y="3659572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 = 100, d = 30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8BA5CC1-ABEE-4F36-8DE6-8868A532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10" y="861025"/>
            <a:ext cx="2549232" cy="255419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1FF4EC-129D-4D03-93D7-D98F38E6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10" y="4028906"/>
            <a:ext cx="2549232" cy="255419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004D850-2B15-4DDE-A59E-9531D662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02" y="861025"/>
            <a:ext cx="2549232" cy="255419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65AE262-E71A-44C0-AB8C-79515FE8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903" y="4028904"/>
            <a:ext cx="2549232" cy="25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8AF811-7425-4099-94D2-58FA312B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343D21-BADD-4ABA-BDA7-3C55684B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stato possibile constatare che già da N molto piccoli (es. 40) il tempo di esecuzione dell’algoritmo DCT2 da noi implementato è di un ordine di grandezza maggiore a quello della libreria, e pertanto per N elevati diventa pressoché inutilizzabile.</a:t>
            </a:r>
          </a:p>
          <a:p>
            <a:endParaRPr lang="it-IT" dirty="0"/>
          </a:p>
          <a:p>
            <a:r>
              <a:rPr lang="it-IT" dirty="0"/>
              <a:t>Dagli esperimenti eseguiti su diverse foto è emerso che all’aumentare di F o al diminuire di d, l’immagine perde di qualità. Per valori di d compresi nella scala dello 0-20% rispetto al valore di F si riescono a vedere le varie finestre in cui l’immagine è stata suddivisa. Invece, per valori di d oltre il 100% rispetto al valore di F, l’immagine sembra quasi non perdere di qualità.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373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E4B1C-F0B8-4C69-BAE3-D42FE05D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20648"/>
            <a:ext cx="10058400" cy="1609344"/>
          </a:xfrm>
        </p:spPr>
        <p:txBody>
          <a:bodyPr/>
          <a:lstStyle/>
          <a:p>
            <a:r>
              <a:rPr lang="it-IT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BF2A59-38A8-41FC-A859-38238FEA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5663"/>
            <a:ext cx="9557529" cy="52457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Prima parte</a:t>
            </a:r>
          </a:p>
          <a:p>
            <a:r>
              <a:rPr lang="it-IT" dirty="0"/>
              <a:t>Implementazione della DCT2 in un ambiente open source</a:t>
            </a:r>
          </a:p>
          <a:p>
            <a:r>
              <a:rPr lang="it-IT" dirty="0"/>
              <a:t>Confrontare i tempi di esecuzione della DCT2 (utilizzando una libreria versione FAST)</a:t>
            </a:r>
          </a:p>
          <a:p>
            <a:pPr marL="0" indent="0">
              <a:buNone/>
            </a:pPr>
            <a:r>
              <a:rPr lang="it-IT" b="1" dirty="0"/>
              <a:t>Seconda parte</a:t>
            </a:r>
          </a:p>
          <a:p>
            <a:r>
              <a:rPr lang="it-IT" dirty="0"/>
              <a:t>Scrivere un software che:</a:t>
            </a:r>
          </a:p>
          <a:p>
            <a:pPr lvl="1"/>
            <a:r>
              <a:rPr lang="it-IT" dirty="0"/>
              <a:t>Permetta all’utente di:</a:t>
            </a:r>
          </a:p>
          <a:p>
            <a:pPr lvl="2"/>
            <a:r>
              <a:rPr lang="it-IT" dirty="0"/>
              <a:t>Caricare un file immagine </a:t>
            </a:r>
            <a:r>
              <a:rPr lang="it-IT" i="1" dirty="0"/>
              <a:t>.</a:t>
            </a:r>
            <a:r>
              <a:rPr lang="it-IT" i="1" dirty="0" err="1"/>
              <a:t>bmp</a:t>
            </a:r>
            <a:endParaRPr lang="it-IT" i="1" dirty="0"/>
          </a:p>
          <a:p>
            <a:pPr lvl="2"/>
            <a:r>
              <a:rPr lang="it-IT" dirty="0"/>
              <a:t>Scegliere l’ampiezza della finestra in cui effettuare la DCT2</a:t>
            </a:r>
          </a:p>
          <a:p>
            <a:pPr lvl="2"/>
            <a:r>
              <a:rPr lang="it-IT" dirty="0"/>
              <a:t>Scegliere la soglia di taglio delle frequenze</a:t>
            </a:r>
          </a:p>
          <a:p>
            <a:pPr lvl="1"/>
            <a:r>
              <a:rPr lang="it-IT" dirty="0"/>
              <a:t>Creare una nuova immagine suddividendola in blocchi F x F e applicando i seguenti passi ad ogni blocco:	</a:t>
            </a:r>
          </a:p>
          <a:p>
            <a:pPr lvl="2"/>
            <a:r>
              <a:rPr lang="it-IT" dirty="0"/>
              <a:t>Applicare DCT2</a:t>
            </a:r>
          </a:p>
          <a:p>
            <a:pPr lvl="2"/>
            <a:r>
              <a:rPr lang="it-IT" dirty="0"/>
              <a:t>Eliminare le frequenze </a:t>
            </a:r>
            <a:r>
              <a:rPr lang="it-IT" dirty="0" err="1"/>
              <a:t>c</a:t>
            </a:r>
            <a:r>
              <a:rPr lang="it-IT" baseline="-25000" dirty="0" err="1"/>
              <a:t>kl</a:t>
            </a:r>
            <a:r>
              <a:rPr lang="it-IT" dirty="0"/>
              <a:t> con k + l ≥ d</a:t>
            </a:r>
          </a:p>
          <a:p>
            <a:pPr lvl="2"/>
            <a:r>
              <a:rPr lang="it-IT" dirty="0"/>
              <a:t>Applicare la DCT2 inversa all’array c così modificato: </a:t>
            </a:r>
            <a:r>
              <a:rPr lang="it-IT" dirty="0" err="1"/>
              <a:t>ff</a:t>
            </a:r>
            <a:r>
              <a:rPr lang="it-IT" dirty="0"/>
              <a:t> = IDCT2(c)</a:t>
            </a:r>
          </a:p>
          <a:p>
            <a:pPr lvl="2"/>
            <a:r>
              <a:rPr lang="it-IT" dirty="0"/>
              <a:t>Arrotondare </a:t>
            </a:r>
            <a:r>
              <a:rPr lang="it-IT" dirty="0" err="1"/>
              <a:t>ff</a:t>
            </a:r>
            <a:r>
              <a:rPr lang="it-IT" dirty="0"/>
              <a:t> all’intero più vicino</a:t>
            </a:r>
          </a:p>
          <a:p>
            <a:pPr lvl="1"/>
            <a:r>
              <a:rPr lang="it-IT" dirty="0"/>
              <a:t>Confrontare le immagini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478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0361F7-FF11-437A-AB41-6051542A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323"/>
            <a:ext cx="10058400" cy="1609344"/>
          </a:xfrm>
        </p:spPr>
        <p:txBody>
          <a:bodyPr/>
          <a:lstStyle/>
          <a:p>
            <a:r>
              <a:rPr lang="it-IT" dirty="0"/>
              <a:t>Software utilizzati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4D3379-E57D-41B8-BEFC-40A8D1AE8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631"/>
            <a:ext cx="7560655" cy="3023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lo sviluppo del progetto sono state utilizzate le seguenti risorse: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Eclipse, ambiente di sviluppo</a:t>
            </a:r>
          </a:p>
          <a:p>
            <a:r>
              <a:rPr lang="it-IT" dirty="0" err="1"/>
              <a:t>jTransforms</a:t>
            </a:r>
            <a:r>
              <a:rPr lang="it-IT" dirty="0"/>
              <a:t>, libreria utilizzata per le </a:t>
            </a:r>
            <a:r>
              <a:rPr lang="it-IT" i="1" dirty="0"/>
              <a:t>trasformate di Fourier</a:t>
            </a:r>
          </a:p>
        </p:txBody>
      </p:sp>
    </p:spTree>
    <p:extLst>
      <p:ext uri="{BB962C8B-B14F-4D97-AF65-F5344CB8AC3E}">
        <p14:creationId xmlns:p14="http://schemas.microsoft.com/office/powerpoint/2010/main" val="313533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CA522C-2445-4558-815A-42A357CE2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00" y="1929770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/>
              <a:t>Eclipse può essere utilizzato per la produzione di software di vario genere, noi lo abbiamo utilizzato come un IDE per il linguaggio Java.</a:t>
            </a:r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r>
              <a:rPr lang="it-IT" sz="1600" dirty="0" err="1"/>
              <a:t>JTransforms</a:t>
            </a:r>
            <a:r>
              <a:rPr lang="it-IT" sz="1600" dirty="0"/>
              <a:t> è la prima libreria open source, </a:t>
            </a:r>
            <a:r>
              <a:rPr lang="it-IT" sz="1600" dirty="0" err="1"/>
              <a:t>multithreaded</a:t>
            </a:r>
            <a:r>
              <a:rPr lang="it-IT" sz="1600" dirty="0"/>
              <a:t> FFT scritta in puro Java. Attualmente, quattro tipi di trasformate sono disponibili: Discrete Fourier </a:t>
            </a:r>
            <a:r>
              <a:rPr lang="it-IT" sz="1600" dirty="0" err="1"/>
              <a:t>Transform</a:t>
            </a:r>
            <a:r>
              <a:rPr lang="it-IT" sz="1600" dirty="0"/>
              <a:t> (DFT), Discrete Cosine </a:t>
            </a:r>
            <a:r>
              <a:rPr lang="it-IT" sz="1600" dirty="0" err="1"/>
              <a:t>Transform</a:t>
            </a:r>
            <a:r>
              <a:rPr lang="it-IT" sz="1600" dirty="0"/>
              <a:t> (DCT), Discrete Sine </a:t>
            </a:r>
            <a:r>
              <a:rPr lang="it-IT" sz="1600" dirty="0" err="1"/>
              <a:t>Transform</a:t>
            </a:r>
            <a:r>
              <a:rPr lang="it-IT" sz="1600" dirty="0"/>
              <a:t> (DST) and Discrete Hartley </a:t>
            </a:r>
            <a:r>
              <a:rPr lang="it-IT" sz="1600" dirty="0" err="1"/>
              <a:t>Transform</a:t>
            </a:r>
            <a:r>
              <a:rPr lang="it-IT" sz="1600" dirty="0"/>
              <a:t> (DHT). </a:t>
            </a:r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sz="1600" dirty="0"/>
          </a:p>
          <a:p>
            <a:pPr marL="0" indent="0" algn="r">
              <a:buNone/>
            </a:pPr>
            <a:r>
              <a:rPr lang="it-IT" sz="1050" dirty="0" err="1"/>
              <a:t>Github</a:t>
            </a:r>
            <a:r>
              <a:rPr lang="it-IT" sz="1050" dirty="0"/>
              <a:t>:</a:t>
            </a:r>
            <a:r>
              <a:rPr lang="it-IT" sz="1050" dirty="0">
                <a:hlinkClick r:id="rId2"/>
              </a:rPr>
              <a:t> https://github.com/wendykierp/JTransforms</a:t>
            </a:r>
            <a:endParaRPr lang="it-IT" sz="1050" dirty="0"/>
          </a:p>
          <a:p>
            <a:pPr marL="0" indent="0">
              <a:buNone/>
            </a:pPr>
            <a:endParaRPr lang="it-IT" sz="1600" dirty="0"/>
          </a:p>
        </p:txBody>
      </p:sp>
      <p:pic>
        <p:nvPicPr>
          <p:cNvPr id="1026" name="Picture 2" descr="https://www.eclipse.org/artwork/images/v2/logo-800x188.png">
            <a:extLst>
              <a:ext uri="{FF2B5EF4-FFF2-40B4-BE49-F238E27FC236}">
                <a16:creationId xmlns:a16="http://schemas.microsoft.com/office/drawing/2014/main" id="{92E1F944-575C-4983-AE4F-7BBC8E42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6" y="613114"/>
            <a:ext cx="2817226" cy="6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511E432-ED1D-40B3-BDDE-0EFC64BE60C7}"/>
              </a:ext>
            </a:extLst>
          </p:cNvPr>
          <p:cNvSpPr/>
          <p:nvPr/>
        </p:nvSpPr>
        <p:spPr>
          <a:xfrm>
            <a:off x="3711524" y="620972"/>
            <a:ext cx="4898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dirty="0">
                <a:solidFill>
                  <a:srgbClr val="90C226"/>
                </a:solidFill>
                <a:ea typeface="+mj-ea"/>
                <a:cs typeface="+mj-cs"/>
              </a:rPr>
              <a:t>+ Libreria </a:t>
            </a:r>
            <a:r>
              <a:rPr lang="it-IT" sz="3600" dirty="0" err="1">
                <a:solidFill>
                  <a:srgbClr val="90C226"/>
                </a:solidFill>
                <a:ea typeface="+mj-ea"/>
                <a:cs typeface="+mj-cs"/>
              </a:rPr>
              <a:t>jTransforms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074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3FE07-394D-4F5C-8A63-CC8D1CB8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40" y="76259"/>
            <a:ext cx="10058400" cy="1609344"/>
          </a:xfrm>
        </p:spPr>
        <p:txBody>
          <a:bodyPr/>
          <a:lstStyle/>
          <a:p>
            <a:r>
              <a:rPr lang="it-IT" dirty="0"/>
              <a:t>Implementazione della DCT2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79BEB48-E1F5-48FC-AA60-6CA7C4AC3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66" y="1418033"/>
            <a:ext cx="5729680" cy="5196686"/>
          </a:xfrm>
        </p:spPr>
      </p:pic>
    </p:spTree>
    <p:extLst>
      <p:ext uri="{BB962C8B-B14F-4D97-AF65-F5344CB8AC3E}">
        <p14:creationId xmlns:p14="http://schemas.microsoft.com/office/powerpoint/2010/main" val="91662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96294-6490-49CF-A8F1-664B51D8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439"/>
          </a:xfrm>
        </p:spPr>
        <p:txBody>
          <a:bodyPr>
            <a:normAutofit fontScale="90000"/>
          </a:bodyPr>
          <a:lstStyle/>
          <a:p>
            <a:r>
              <a:rPr lang="it-IT" dirty="0"/>
              <a:t>Tempi di esecuzione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077018-DE7C-497A-8DDC-0724363A8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655442"/>
            <a:ext cx="4185623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 = 40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7FE1A569-BCB9-4AB9-8DF9-96787A6F40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463" y="2373216"/>
            <a:ext cx="2874092" cy="4258403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AF4E93-7480-4308-B025-ECFB1BA71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36236" y="1655442"/>
            <a:ext cx="4185618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 = 250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8CE91116-F86C-4FB3-B4C1-6DD786524B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76041" y="2373216"/>
            <a:ext cx="2874093" cy="4261813"/>
          </a:xfrm>
        </p:spPr>
      </p:pic>
    </p:spTree>
    <p:extLst>
      <p:ext uri="{BB962C8B-B14F-4D97-AF65-F5344CB8AC3E}">
        <p14:creationId xmlns:p14="http://schemas.microsoft.com/office/powerpoint/2010/main" val="231646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3107E6-F776-4FE7-B35B-25FF751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Tempi di esecuzione - grafico</a:t>
            </a: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DB643E2-9248-408D-ADC4-86C6E025F4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321600"/>
              </p:ext>
            </p:extLst>
          </p:nvPr>
        </p:nvGraphicFramePr>
        <p:xfrm>
          <a:off x="1063752" y="2057400"/>
          <a:ext cx="9971192" cy="445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969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42E1E6-92CC-4FEF-8E74-49A516EA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del software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7960706-01EB-4806-9C29-75892667F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Semplice</a:t>
            </a:r>
          </a:p>
          <a:p>
            <a:r>
              <a:rPr lang="it-IT" dirty="0"/>
              <a:t>Permette all’utente di inserire: </a:t>
            </a:r>
          </a:p>
          <a:p>
            <a:pPr lvl="1"/>
            <a:r>
              <a:rPr lang="it-IT" dirty="0"/>
              <a:t>Un’immagine </a:t>
            </a:r>
            <a:r>
              <a:rPr lang="it-IT" i="1" dirty="0"/>
              <a:t>.</a:t>
            </a:r>
            <a:r>
              <a:rPr lang="it-IT" i="1" dirty="0" err="1"/>
              <a:t>bmp</a:t>
            </a:r>
            <a:r>
              <a:rPr lang="it-IT" dirty="0"/>
              <a:t> direttamente dal filesystem </a:t>
            </a:r>
          </a:p>
          <a:p>
            <a:pPr lvl="1"/>
            <a:r>
              <a:rPr lang="it-IT" dirty="0"/>
              <a:t>Un intero che indica l’ampiezza della finestra in cui si effettuerà la DCT2 – </a:t>
            </a:r>
            <a:br>
              <a:rPr lang="it-IT" dirty="0"/>
            </a:br>
            <a:r>
              <a:rPr lang="it-IT" dirty="0"/>
              <a:t>campo </a:t>
            </a:r>
            <a:r>
              <a:rPr lang="it-IT" i="1" dirty="0"/>
              <a:t>F</a:t>
            </a:r>
          </a:p>
          <a:p>
            <a:pPr lvl="1"/>
            <a:r>
              <a:rPr lang="it-IT" dirty="0"/>
              <a:t>Un intero compreso tra </a:t>
            </a:r>
            <a:r>
              <a:rPr lang="it-IT" i="1" dirty="0"/>
              <a:t>0</a:t>
            </a:r>
            <a:r>
              <a:rPr lang="it-IT" dirty="0"/>
              <a:t> e (</a:t>
            </a:r>
            <a:r>
              <a:rPr lang="it-IT" i="1" dirty="0"/>
              <a:t>2F −2</a:t>
            </a:r>
            <a:r>
              <a:rPr lang="it-IT" dirty="0"/>
              <a:t>) che indica la soglia di taglio delle frequenze – campo d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402E9957-56CA-42E2-AA75-359C5303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50" y="4834859"/>
            <a:ext cx="7441836" cy="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813B25-CFFC-4242-9680-7C27803A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Suddivisione dell’immagine in blocchi</a:t>
            </a:r>
            <a:br>
              <a:rPr lang="it-IT" dirty="0"/>
            </a:br>
            <a:r>
              <a:rPr lang="it-IT" dirty="0"/>
              <a:t>F x F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1F1D2F-601F-4E39-B5A7-B7545F6B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197097"/>
            <a:ext cx="8596669" cy="31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5696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gno">
  <a:themeElements>
    <a:clrScheme name="Legn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gno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gn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riunioni ione]]</Template>
  <TotalTime>1728</TotalTime>
  <Words>455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Rockwell</vt:lpstr>
      <vt:lpstr>Rockwell Condensed</vt:lpstr>
      <vt:lpstr>Wingdings</vt:lpstr>
      <vt:lpstr>Wingdings 2</vt:lpstr>
      <vt:lpstr>HDOfficeLightV0</vt:lpstr>
      <vt:lpstr>Legno</vt:lpstr>
      <vt:lpstr>Compressione di immagini tramite la DCT</vt:lpstr>
      <vt:lpstr>Obiettivi</vt:lpstr>
      <vt:lpstr>Software utilizzati </vt:lpstr>
      <vt:lpstr>Presentazione standard di PowerPoint</vt:lpstr>
      <vt:lpstr>Implementazione della DCT2 </vt:lpstr>
      <vt:lpstr>Tempi di esecuzione</vt:lpstr>
      <vt:lpstr>Tempi di esecuzione - grafico</vt:lpstr>
      <vt:lpstr>Interfaccia del software</vt:lpstr>
      <vt:lpstr>Suddivisione dell’immagine in blocchi F x F</vt:lpstr>
      <vt:lpstr>Ciclo effettuato per ogni blocco dell’immagine</vt:lpstr>
      <vt:lpstr>Ricomposizione dell’immagine</vt:lpstr>
      <vt:lpstr>Funzioni di supporto</vt:lpstr>
      <vt:lpstr>Immagini a confronto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Compressione di immagini tramite la DCT</dc:title>
  <dc:creator>g.puleri@campus.unimib.it</dc:creator>
  <cp:lastModifiedBy>gianluca puleri</cp:lastModifiedBy>
  <cp:revision>33</cp:revision>
  <dcterms:created xsi:type="dcterms:W3CDTF">2019-06-08T13:49:38Z</dcterms:created>
  <dcterms:modified xsi:type="dcterms:W3CDTF">2019-06-13T15:20:30Z</dcterms:modified>
</cp:coreProperties>
</file>